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2" r:id="rId2"/>
    <p:sldId id="263" r:id="rId3"/>
    <p:sldId id="257" r:id="rId4"/>
    <p:sldId id="259" r:id="rId5"/>
    <p:sldId id="260" r:id="rId6"/>
    <p:sldId id="261" r:id="rId7"/>
    <p:sldId id="266" r:id="rId8"/>
    <p:sldId id="267" r:id="rId9"/>
    <p:sldId id="269" r:id="rId10"/>
    <p:sldId id="270" r:id="rId11"/>
    <p:sldId id="268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358" autoAdjust="0"/>
  </p:normalViewPr>
  <p:slideViewPr>
    <p:cSldViewPr snapToGrid="0" snapToObjects="1">
      <p:cViewPr varScale="1">
        <p:scale>
          <a:sx n="80" d="100"/>
          <a:sy n="80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DADDE-A964-4A74-8BEB-6D1A2191C4F1}" type="doc">
      <dgm:prSet loTypeId="urn:microsoft.com/office/officeart/2005/8/layout/matrix2" loCatId="matrix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510D3CF4-1D9A-4350-BE1F-A59111968904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需求分析</a:t>
          </a:r>
        </a:p>
      </dgm:t>
    </dgm:pt>
    <dgm:pt modelId="{AE0257F7-FED4-419F-97D6-992BC29F4CB6}" type="parTrans" cxnId="{3A6E61E8-975F-4CE1-92C6-6D3C94BB628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5985C9-5DFA-4BD2-8591-72F5E85183A5}" type="sibTrans" cxnId="{3A6E61E8-975F-4CE1-92C6-6D3C94BB628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6A41FC-0164-4CBB-B86E-B4DB1D0637EB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源码阅读</a:t>
          </a:r>
        </a:p>
      </dgm:t>
    </dgm:pt>
    <dgm:pt modelId="{591ECD5E-FFF6-4974-8EF9-877FFF593B66}" type="parTrans" cxnId="{4866359A-0B52-4D9B-9086-792A90066D3A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A0E936-322F-4B1C-89EF-2C9507292933}" type="sibTrans" cxnId="{4866359A-0B52-4D9B-9086-792A90066D3A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E69CC6-2544-40BE-9925-A1A897E84351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软件开发</a:t>
          </a:r>
        </a:p>
      </dgm:t>
    </dgm:pt>
    <dgm:pt modelId="{A1009251-5562-4355-BCD6-7376F3863E28}" type="parTrans" cxnId="{323B487E-F6FA-4ADE-A41F-D7478B2E972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8B131A-2466-4247-8F2E-E511E78E9B8B}" type="sibTrans" cxnId="{323B487E-F6FA-4ADE-A41F-D7478B2E972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EBF5CC-EAAD-434D-9405-812B370E698D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软件测试</a:t>
          </a:r>
        </a:p>
      </dgm:t>
    </dgm:pt>
    <dgm:pt modelId="{D8C4CA19-885C-4CC1-A392-2C2B8611A768}" type="parTrans" cxnId="{F3226C95-91C4-45CC-8AC0-CEB9424CBD80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3AD40E-397C-44D0-9E9E-73DC1BA8B2AA}" type="sibTrans" cxnId="{F3226C95-91C4-45CC-8AC0-CEB9424CBD80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1B3FBA-2520-4993-BDD7-4D32BF9AD4B7}" type="pres">
      <dgm:prSet presAssocID="{E87DADDE-A964-4A74-8BEB-6D1A2191C4F1}" presName="matrix" presStyleCnt="0">
        <dgm:presLayoutVars>
          <dgm:chMax val="1"/>
          <dgm:dir/>
          <dgm:resizeHandles val="exact"/>
        </dgm:presLayoutVars>
      </dgm:prSet>
      <dgm:spPr/>
    </dgm:pt>
    <dgm:pt modelId="{77FEE48A-D877-4B31-82F2-E8AB4DD2D2D0}" type="pres">
      <dgm:prSet presAssocID="{E87DADDE-A964-4A74-8BEB-6D1A2191C4F1}" presName="axisShape" presStyleLbl="bgShp" presStyleIdx="0" presStyleCnt="1"/>
      <dgm:spPr/>
    </dgm:pt>
    <dgm:pt modelId="{CE6CE4CC-AB19-4C91-88E2-E69095642B48}" type="pres">
      <dgm:prSet presAssocID="{E87DADDE-A964-4A74-8BEB-6D1A2191C4F1}" presName="rect1" presStyleLbl="node1" presStyleIdx="0" presStyleCnt="4" custScaleY="79470">
        <dgm:presLayoutVars>
          <dgm:chMax val="0"/>
          <dgm:chPref val="0"/>
          <dgm:bulletEnabled val="1"/>
        </dgm:presLayoutVars>
      </dgm:prSet>
      <dgm:spPr/>
    </dgm:pt>
    <dgm:pt modelId="{27AA04DD-1FBD-49D5-A52F-59CD9F06E64B}" type="pres">
      <dgm:prSet presAssocID="{E87DADDE-A964-4A74-8BEB-6D1A2191C4F1}" presName="rect2" presStyleLbl="node1" presStyleIdx="1" presStyleCnt="4" custScaleY="79470">
        <dgm:presLayoutVars>
          <dgm:chMax val="0"/>
          <dgm:chPref val="0"/>
          <dgm:bulletEnabled val="1"/>
        </dgm:presLayoutVars>
      </dgm:prSet>
      <dgm:spPr/>
    </dgm:pt>
    <dgm:pt modelId="{876E982D-23EB-4FFF-AE8D-136631598A32}" type="pres">
      <dgm:prSet presAssocID="{E87DADDE-A964-4A74-8BEB-6D1A2191C4F1}" presName="rect3" presStyleLbl="node1" presStyleIdx="2" presStyleCnt="4" custScaleY="79470">
        <dgm:presLayoutVars>
          <dgm:chMax val="0"/>
          <dgm:chPref val="0"/>
          <dgm:bulletEnabled val="1"/>
        </dgm:presLayoutVars>
      </dgm:prSet>
      <dgm:spPr/>
    </dgm:pt>
    <dgm:pt modelId="{F64484CA-B49D-4632-95B0-B6EEDADC4A40}" type="pres">
      <dgm:prSet presAssocID="{E87DADDE-A964-4A74-8BEB-6D1A2191C4F1}" presName="rect4" presStyleLbl="node1" presStyleIdx="3" presStyleCnt="4" custScaleY="79470">
        <dgm:presLayoutVars>
          <dgm:chMax val="0"/>
          <dgm:chPref val="0"/>
          <dgm:bulletEnabled val="1"/>
        </dgm:presLayoutVars>
      </dgm:prSet>
      <dgm:spPr/>
    </dgm:pt>
  </dgm:ptLst>
  <dgm:cxnLst>
    <dgm:cxn modelId="{C37B4424-2B7E-4592-AF1D-0605AF10CEAE}" type="presOf" srcId="{E87DADDE-A964-4A74-8BEB-6D1A2191C4F1}" destId="{7B1B3FBA-2520-4993-BDD7-4D32BF9AD4B7}" srcOrd="0" destOrd="0" presId="urn:microsoft.com/office/officeart/2005/8/layout/matrix2"/>
    <dgm:cxn modelId="{D6546827-C813-4B9B-B8F2-445ABF72515E}" type="presOf" srcId="{510D3CF4-1D9A-4350-BE1F-A59111968904}" destId="{CE6CE4CC-AB19-4C91-88E2-E69095642B48}" srcOrd="0" destOrd="0" presId="urn:microsoft.com/office/officeart/2005/8/layout/matrix2"/>
    <dgm:cxn modelId="{876BB356-2930-475B-A8BF-BD0B7A5AC6EB}" type="presOf" srcId="{65E69CC6-2544-40BE-9925-A1A897E84351}" destId="{876E982D-23EB-4FFF-AE8D-136631598A32}" srcOrd="0" destOrd="0" presId="urn:microsoft.com/office/officeart/2005/8/layout/matrix2"/>
    <dgm:cxn modelId="{323B487E-F6FA-4ADE-A41F-D7478B2E9729}" srcId="{E87DADDE-A964-4A74-8BEB-6D1A2191C4F1}" destId="{65E69CC6-2544-40BE-9925-A1A897E84351}" srcOrd="2" destOrd="0" parTransId="{A1009251-5562-4355-BCD6-7376F3863E28}" sibTransId="{A48B131A-2466-4247-8F2E-E511E78E9B8B}"/>
    <dgm:cxn modelId="{F3226C95-91C4-45CC-8AC0-CEB9424CBD80}" srcId="{E87DADDE-A964-4A74-8BEB-6D1A2191C4F1}" destId="{A4EBF5CC-EAAD-434D-9405-812B370E698D}" srcOrd="3" destOrd="0" parTransId="{D8C4CA19-885C-4CC1-A392-2C2B8611A768}" sibTransId="{DE3AD40E-397C-44D0-9E9E-73DC1BA8B2AA}"/>
    <dgm:cxn modelId="{4866359A-0B52-4D9B-9086-792A90066D3A}" srcId="{E87DADDE-A964-4A74-8BEB-6D1A2191C4F1}" destId="{7F6A41FC-0164-4CBB-B86E-B4DB1D0637EB}" srcOrd="1" destOrd="0" parTransId="{591ECD5E-FFF6-4974-8EF9-877FFF593B66}" sibTransId="{68A0E936-322F-4B1C-89EF-2C9507292933}"/>
    <dgm:cxn modelId="{459A1ACA-C796-49AD-9D56-345F4BEFEE92}" type="presOf" srcId="{7F6A41FC-0164-4CBB-B86E-B4DB1D0637EB}" destId="{27AA04DD-1FBD-49D5-A52F-59CD9F06E64B}" srcOrd="0" destOrd="0" presId="urn:microsoft.com/office/officeart/2005/8/layout/matrix2"/>
    <dgm:cxn modelId="{EFB7E2D1-4405-4212-9CF7-7614A270E54C}" type="presOf" srcId="{A4EBF5CC-EAAD-434D-9405-812B370E698D}" destId="{F64484CA-B49D-4632-95B0-B6EEDADC4A40}" srcOrd="0" destOrd="0" presId="urn:microsoft.com/office/officeart/2005/8/layout/matrix2"/>
    <dgm:cxn modelId="{3A6E61E8-975F-4CE1-92C6-6D3C94BB6289}" srcId="{E87DADDE-A964-4A74-8BEB-6D1A2191C4F1}" destId="{510D3CF4-1D9A-4350-BE1F-A59111968904}" srcOrd="0" destOrd="0" parTransId="{AE0257F7-FED4-419F-97D6-992BC29F4CB6}" sibTransId="{3D5985C9-5DFA-4BD2-8591-72F5E85183A5}"/>
    <dgm:cxn modelId="{3103D3AB-5833-487F-8447-8118025C4441}" type="presParOf" srcId="{7B1B3FBA-2520-4993-BDD7-4D32BF9AD4B7}" destId="{77FEE48A-D877-4B31-82F2-E8AB4DD2D2D0}" srcOrd="0" destOrd="0" presId="urn:microsoft.com/office/officeart/2005/8/layout/matrix2"/>
    <dgm:cxn modelId="{D8481F76-0556-450C-9950-875480238D96}" type="presParOf" srcId="{7B1B3FBA-2520-4993-BDD7-4D32BF9AD4B7}" destId="{CE6CE4CC-AB19-4C91-88E2-E69095642B48}" srcOrd="1" destOrd="0" presId="urn:microsoft.com/office/officeart/2005/8/layout/matrix2"/>
    <dgm:cxn modelId="{4B6E89E2-72C8-41EB-A482-1A299C3D0E5A}" type="presParOf" srcId="{7B1B3FBA-2520-4993-BDD7-4D32BF9AD4B7}" destId="{27AA04DD-1FBD-49D5-A52F-59CD9F06E64B}" srcOrd="2" destOrd="0" presId="urn:microsoft.com/office/officeart/2005/8/layout/matrix2"/>
    <dgm:cxn modelId="{5B31EDA2-D0B9-4CB4-9CE1-1167F8FDDB70}" type="presParOf" srcId="{7B1B3FBA-2520-4993-BDD7-4D32BF9AD4B7}" destId="{876E982D-23EB-4FFF-AE8D-136631598A32}" srcOrd="3" destOrd="0" presId="urn:microsoft.com/office/officeart/2005/8/layout/matrix2"/>
    <dgm:cxn modelId="{BEEDC4FA-6F25-482A-A5CD-D8D1B376478D}" type="presParOf" srcId="{7B1B3FBA-2520-4993-BDD7-4D32BF9AD4B7}" destId="{F64484CA-B49D-4632-95B0-B6EEDADC4A40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E48A-D877-4B31-82F2-E8AB4DD2D2D0}">
      <dsp:nvSpPr>
        <dsp:cNvPr id="0" name=""/>
        <dsp:cNvSpPr/>
      </dsp:nvSpPr>
      <dsp:spPr>
        <a:xfrm>
          <a:off x="25297" y="0"/>
          <a:ext cx="2262607" cy="226260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CE4CC-AB19-4C91-88E2-E69095642B48}">
      <dsp:nvSpPr>
        <dsp:cNvPr id="0" name=""/>
        <dsp:cNvSpPr/>
      </dsp:nvSpPr>
      <dsp:spPr>
        <a:xfrm>
          <a:off x="172367" y="239972"/>
          <a:ext cx="905042" cy="719237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需求分析</a:t>
          </a:r>
        </a:p>
      </dsp:txBody>
      <dsp:txXfrm>
        <a:off x="207477" y="275082"/>
        <a:ext cx="834822" cy="649017"/>
      </dsp:txXfrm>
    </dsp:sp>
    <dsp:sp modelId="{27AA04DD-1FBD-49D5-A52F-59CD9F06E64B}">
      <dsp:nvSpPr>
        <dsp:cNvPr id="0" name=""/>
        <dsp:cNvSpPr/>
      </dsp:nvSpPr>
      <dsp:spPr>
        <a:xfrm>
          <a:off x="1235792" y="239972"/>
          <a:ext cx="905042" cy="719237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源码阅读</a:t>
          </a:r>
        </a:p>
      </dsp:txBody>
      <dsp:txXfrm>
        <a:off x="1270902" y="275082"/>
        <a:ext cx="834822" cy="649017"/>
      </dsp:txXfrm>
    </dsp:sp>
    <dsp:sp modelId="{876E982D-23EB-4FFF-AE8D-136631598A32}">
      <dsp:nvSpPr>
        <dsp:cNvPr id="0" name=""/>
        <dsp:cNvSpPr/>
      </dsp:nvSpPr>
      <dsp:spPr>
        <a:xfrm>
          <a:off x="172367" y="1303397"/>
          <a:ext cx="905042" cy="719237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软件开发</a:t>
          </a:r>
        </a:p>
      </dsp:txBody>
      <dsp:txXfrm>
        <a:off x="207477" y="1338507"/>
        <a:ext cx="834822" cy="649017"/>
      </dsp:txXfrm>
    </dsp:sp>
    <dsp:sp modelId="{F64484CA-B49D-4632-95B0-B6EEDADC4A40}">
      <dsp:nvSpPr>
        <dsp:cNvPr id="0" name=""/>
        <dsp:cNvSpPr/>
      </dsp:nvSpPr>
      <dsp:spPr>
        <a:xfrm>
          <a:off x="1235792" y="1303397"/>
          <a:ext cx="905042" cy="719237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软件测试</a:t>
          </a:r>
        </a:p>
      </dsp:txBody>
      <dsp:txXfrm>
        <a:off x="1270902" y="1338507"/>
        <a:ext cx="834822" cy="64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51ABC-5D96-564B-85E1-CC2836FAB4A1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B34D9-42E9-0E4F-ABBC-338983382D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83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59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592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02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76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5" name="任意多边形 4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-7" y="-1"/>
            <a:ext cx="9144001" cy="1882013"/>
            <a:chOff x="1" y="2994858"/>
            <a:chExt cx="9144001" cy="3162457"/>
          </a:xfrm>
        </p:grpSpPr>
        <p:sp>
          <p:nvSpPr>
            <p:cNvPr id="8" name="任意多边形 7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37140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8202096" y="295407"/>
            <a:ext cx="744346" cy="7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820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6576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2393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50FEE-C184-9C44-A87C-14688E67DF0A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C8B4-F298-AA4C-BBDD-4ED5847DBB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26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0AAE92F-38CD-4CD9-8B72-B34C5F82A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" t="22507" b="-10017"/>
          <a:stretch/>
        </p:blipFill>
        <p:spPr bwMode="auto">
          <a:xfrm>
            <a:off x="0" y="1"/>
            <a:ext cx="9162563" cy="60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 14">
            <a:extLst>
              <a:ext uri="{FF2B5EF4-FFF2-40B4-BE49-F238E27FC236}">
                <a16:creationId xmlns:a16="http://schemas.microsoft.com/office/drawing/2014/main" id="{5408B285-DDFE-4DED-9D56-45511F402D3C}"/>
              </a:ext>
            </a:extLst>
          </p:cNvPr>
          <p:cNvSpPr/>
          <p:nvPr/>
        </p:nvSpPr>
        <p:spPr>
          <a:xfrm>
            <a:off x="0" y="2842036"/>
            <a:ext cx="9143999" cy="205181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21">
            <a:extLst>
              <a:ext uri="{FF2B5EF4-FFF2-40B4-BE49-F238E27FC236}">
                <a16:creationId xmlns:a16="http://schemas.microsoft.com/office/drawing/2014/main" id="{B3AA8AF9-70D2-47A6-883E-91AE23FDB97E}"/>
              </a:ext>
            </a:extLst>
          </p:cNvPr>
          <p:cNvSpPr/>
          <p:nvPr/>
        </p:nvSpPr>
        <p:spPr>
          <a:xfrm>
            <a:off x="0" y="3379990"/>
            <a:ext cx="9143999" cy="3478011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4D7EAF3D-ABB4-40DD-BC73-10729424F27F}"/>
              </a:ext>
            </a:extLst>
          </p:cNvPr>
          <p:cNvSpPr txBox="1">
            <a:spLocks/>
          </p:cNvSpPr>
          <p:nvPr/>
        </p:nvSpPr>
        <p:spPr>
          <a:xfrm>
            <a:off x="1865314" y="5395016"/>
            <a:ext cx="2640011" cy="5857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组项目介绍</a:t>
            </a:r>
            <a:endParaRPr lang="zh-CN" altLang="en-US" sz="3200" dirty="0">
              <a:solidFill>
                <a:srgbClr val="0461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157F69-4D01-4549-B058-339FEFEDA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7508715" y="5249844"/>
            <a:ext cx="1266985" cy="12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883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0C265-946F-475A-846C-C590FE166822}"/>
              </a:ext>
            </a:extLst>
          </p:cNvPr>
          <p:cNvSpPr/>
          <p:nvPr/>
        </p:nvSpPr>
        <p:spPr>
          <a:xfrm>
            <a:off x="703868" y="1997886"/>
            <a:ext cx="18117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</a:pPr>
            <a:r>
              <a:rPr lang="zh-CN" altLang="en-US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软件测试构想：</a:t>
            </a:r>
            <a:endParaRPr lang="zh-CN" altLang="zh-CN" b="1" kern="1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392032-F601-4323-9E73-B6E7402D6248}"/>
              </a:ext>
            </a:extLst>
          </p:cNvPr>
          <p:cNvSpPr/>
          <p:nvPr/>
        </p:nvSpPr>
        <p:spPr>
          <a:xfrm>
            <a:off x="1114424" y="2968837"/>
            <a:ext cx="7124701" cy="212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en-US" kern="100">
                <a:latin typeface="等线" panose="02010600030101010101" pitchFamily="2" charset="-122"/>
                <a:cs typeface="Times New Roman" panose="02020603050405020304" pitchFamily="18" charset="0"/>
              </a:rPr>
              <a:t>框架包含了会话、视图、日志、并发部分。</a:t>
            </a:r>
            <a:endParaRPr lang="en-US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等线" panose="02010600030101010101" pitchFamily="2" charset="-122"/>
                <a:cs typeface="Times New Roman" panose="02020603050405020304" pitchFamily="18" charset="0"/>
              </a:rPr>
              <a:t>目前初步的测试思路是先围绕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request</a:t>
            </a:r>
            <a:r>
              <a:rPr lang="zh-CN" altLang="en-US" kern="100">
                <a:latin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response</a:t>
            </a:r>
            <a:r>
              <a:rPr lang="zh-CN" altLang="en-US" kern="100">
                <a:latin typeface="等线" panose="02010600030101010101" pitchFamily="2" charset="-122"/>
                <a:cs typeface="Times New Roman" panose="02020603050405020304" pitchFamily="18" charset="0"/>
              </a:rPr>
              <a:t>会话流程进行测试，再针对</a:t>
            </a:r>
            <a:r>
              <a:rPr lang="en-US" altLang="zh-CN" kern="100">
                <a:latin typeface="等线" panose="02010600030101010101" pitchFamily="2" charset="-122"/>
                <a:cs typeface="Times New Roman" panose="02020603050405020304" pitchFamily="18" charset="0"/>
              </a:rPr>
              <a:t>Session</a:t>
            </a:r>
            <a:r>
              <a:rPr lang="zh-CN" altLang="en-US" kern="100">
                <a:latin typeface="等线" panose="02010600030101010101" pitchFamily="2" charset="-122"/>
                <a:cs typeface="Times New Roman" panose="02020603050405020304" pitchFamily="18" charset="0"/>
              </a:rPr>
              <a:t>板块以及数据库扩展、文件上传、后台管理进行测试。</a:t>
            </a:r>
            <a:endParaRPr lang="en-US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等线" panose="02010600030101010101" pitchFamily="2" charset="-122"/>
                <a:cs typeface="Times New Roman" panose="02020603050405020304" pitchFamily="18" charset="0"/>
              </a:rPr>
              <a:t>在完成了以上基本测试后，可以对项目进行并发访问的压力测试。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9207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2EAE99C-5E87-49A2-AF83-C1F1FAF3E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645958"/>
              </p:ext>
            </p:extLst>
          </p:nvPr>
        </p:nvGraphicFramePr>
        <p:xfrm>
          <a:off x="1131570" y="2076131"/>
          <a:ext cx="7174229" cy="3624419"/>
        </p:xfrm>
        <a:graphic>
          <a:graphicData uri="http://schemas.openxmlformats.org/drawingml/2006/table">
            <a:tbl>
              <a:tblPr/>
              <a:tblGrid>
                <a:gridCol w="2281599">
                  <a:extLst>
                    <a:ext uri="{9D8B030D-6E8A-4147-A177-3AD203B41FA5}">
                      <a16:colId xmlns:a16="http://schemas.microsoft.com/office/drawing/2014/main" val="2552099398"/>
                    </a:ext>
                  </a:extLst>
                </a:gridCol>
                <a:gridCol w="1305514">
                  <a:extLst>
                    <a:ext uri="{9D8B030D-6E8A-4147-A177-3AD203B41FA5}">
                      <a16:colId xmlns:a16="http://schemas.microsoft.com/office/drawing/2014/main" val="3462417496"/>
                    </a:ext>
                  </a:extLst>
                </a:gridCol>
                <a:gridCol w="1793558">
                  <a:extLst>
                    <a:ext uri="{9D8B030D-6E8A-4147-A177-3AD203B41FA5}">
                      <a16:colId xmlns:a16="http://schemas.microsoft.com/office/drawing/2014/main" val="2481601621"/>
                    </a:ext>
                  </a:extLst>
                </a:gridCol>
                <a:gridCol w="1793558">
                  <a:extLst>
                    <a:ext uri="{9D8B030D-6E8A-4147-A177-3AD203B41FA5}">
                      <a16:colId xmlns:a16="http://schemas.microsoft.com/office/drawing/2014/main" val="1885969163"/>
                    </a:ext>
                  </a:extLst>
                </a:gridCol>
              </a:tblGrid>
              <a:tr h="3097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+mn-ea"/>
                          <a:ea typeface="+mn-ea"/>
                        </a:rPr>
                        <a:t>任务名称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+mn-ea"/>
                          <a:ea typeface="+mn-ea"/>
                        </a:rPr>
                        <a:t>工期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+mn-ea"/>
                          <a:ea typeface="+mn-ea"/>
                        </a:rPr>
                        <a:t>开始时间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+mn-ea"/>
                          <a:ea typeface="+mn-ea"/>
                        </a:rPr>
                        <a:t>完成时间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689261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软件需求分析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4703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软件需求评审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222562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软件设计与实现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30154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软件测试需求分析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53470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软件测试评审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658116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软件项目计划与监控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17133"/>
                  </a:ext>
                </a:extLst>
              </a:tr>
              <a:tr h="3717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配置管理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97636"/>
                  </a:ext>
                </a:extLst>
              </a:tr>
              <a:tr h="7124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软件工程实验追踪与分析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周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日</a:t>
                      </a:r>
                      <a:endParaRPr lang="zh-CN" altLang="en-US" sz="1600"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49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215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71408"/>
            <a:ext cx="8039100" cy="533400"/>
          </a:xfrm>
        </p:spPr>
        <p:txBody>
          <a:bodyPr/>
          <a:lstStyle/>
          <a:p>
            <a:r>
              <a:rPr lang="zh-CN" altLang="en-US"/>
              <a:t>参考资料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9AAB39-751B-4389-BEC0-CCE99465C4A9}"/>
              </a:ext>
            </a:extLst>
          </p:cNvPr>
          <p:cNvSpPr/>
          <p:nvPr/>
        </p:nvSpPr>
        <p:spPr>
          <a:xfrm>
            <a:off x="1419225" y="2909411"/>
            <a:ext cx="5343525" cy="17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/>
              <a:t>[1] </a:t>
            </a:r>
            <a:r>
              <a:rPr lang="zh-CN" altLang="en-US"/>
              <a:t>百度百科：</a:t>
            </a:r>
            <a:r>
              <a:rPr lang="en-US" altLang="zh-CN"/>
              <a:t>Web</a:t>
            </a:r>
            <a:r>
              <a:rPr lang="zh-CN" altLang="en-US"/>
              <a:t>应用框架</a:t>
            </a:r>
          </a:p>
          <a:p>
            <a:pPr>
              <a:lnSpc>
                <a:spcPct val="150000"/>
              </a:lnSpc>
            </a:pPr>
            <a:r>
              <a:rPr lang="en-US" altLang="zh-CN"/>
              <a:t>[2] </a:t>
            </a:r>
            <a:r>
              <a:rPr lang="zh-CN" altLang="en-US"/>
              <a:t>百度百科：</a:t>
            </a:r>
            <a:r>
              <a:rPr lang="en-US" altLang="zh-CN"/>
              <a:t>Python</a:t>
            </a:r>
          </a:p>
          <a:p>
            <a:pPr>
              <a:lnSpc>
                <a:spcPct val="150000"/>
              </a:lnSpc>
            </a:pPr>
            <a:r>
              <a:rPr lang="en-US" altLang="zh-CN"/>
              <a:t>[3] </a:t>
            </a:r>
            <a:r>
              <a:rPr lang="zh-CN" altLang="en-US"/>
              <a:t>维基百科：</a:t>
            </a:r>
            <a:r>
              <a:rPr lang="en-US" altLang="zh-CN"/>
              <a:t>WSGI</a:t>
            </a:r>
          </a:p>
          <a:p>
            <a:pPr>
              <a:lnSpc>
                <a:spcPct val="150000"/>
              </a:lnSpc>
            </a:pPr>
            <a:r>
              <a:rPr lang="en-US" altLang="zh-CN"/>
              <a:t>[4] Flask</a:t>
            </a:r>
            <a:r>
              <a:rPr lang="zh-CN" altLang="en-US"/>
              <a:t>官方文档 </a:t>
            </a:r>
            <a:r>
              <a:rPr lang="en-US" altLang="zh-CN"/>
              <a:t>https://flask.palletsprojects.com</a:t>
            </a:r>
          </a:p>
        </p:txBody>
      </p:sp>
    </p:spTree>
    <p:extLst>
      <p:ext uri="{BB962C8B-B14F-4D97-AF65-F5344CB8AC3E}">
        <p14:creationId xmlns:p14="http://schemas.microsoft.com/office/powerpoint/2010/main" val="239373768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14F232-DEB7-4DCB-97D4-BC6FA22629F3}"/>
              </a:ext>
            </a:extLst>
          </p:cNvPr>
          <p:cNvSpPr/>
          <p:nvPr/>
        </p:nvSpPr>
        <p:spPr bwMode="auto">
          <a:xfrm>
            <a:off x="-1" y="0"/>
            <a:ext cx="4368801" cy="68580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12BC99-DE0F-445E-B879-FD113604B62E}"/>
              </a:ext>
            </a:extLst>
          </p:cNvPr>
          <p:cNvSpPr/>
          <p:nvPr/>
        </p:nvSpPr>
        <p:spPr bwMode="auto">
          <a:xfrm rot="5400000" flipV="1">
            <a:off x="1270707" y="-1270708"/>
            <a:ext cx="1827382" cy="43688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3D85F-6472-4D36-8E96-11E4B33D3D9D}"/>
              </a:ext>
            </a:extLst>
          </p:cNvPr>
          <p:cNvSpPr/>
          <p:nvPr/>
        </p:nvSpPr>
        <p:spPr bwMode="auto">
          <a:xfrm rot="5400000">
            <a:off x="1371901" y="3861106"/>
            <a:ext cx="1624987" cy="4368801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ACFA37A-CB3B-424C-A88D-695E8C131806}"/>
              </a:ext>
            </a:extLst>
          </p:cNvPr>
          <p:cNvGrpSpPr/>
          <p:nvPr/>
        </p:nvGrpSpPr>
        <p:grpSpPr>
          <a:xfrm>
            <a:off x="0" y="1070223"/>
            <a:ext cx="2754050" cy="4646991"/>
            <a:chOff x="0" y="1111187"/>
            <a:chExt cx="2754050" cy="464699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2684CB1-95C2-4BFE-A1CC-DC3C386CD749}"/>
                </a:ext>
              </a:extLst>
            </p:cNvPr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61A565E-B5C5-434A-B883-1AC7BF48A5A5}"/>
                </a:ext>
              </a:extLst>
            </p:cNvPr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2E9F3B-F3D7-48C0-97C6-2CC855CFA239}"/>
                </a:ext>
              </a:extLst>
            </p:cNvPr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349EE8-6AFB-4278-8468-A8C1711B93C5}"/>
                </a:ext>
              </a:extLst>
            </p:cNvPr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9B29807-5932-4C2E-AB21-923105107DD7}"/>
                </a:ext>
              </a:extLst>
            </p:cNvPr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DE30011-FA35-4F6F-AFF7-40724E4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20900"/>
            <a:ext cx="3745642" cy="28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任意多边形 38">
            <a:extLst>
              <a:ext uri="{FF2B5EF4-FFF2-40B4-BE49-F238E27FC236}">
                <a16:creationId xmlns:a16="http://schemas.microsoft.com/office/drawing/2014/main" id="{BBD866EF-7F51-4EC7-AB1B-AE07D40F2429}"/>
              </a:ext>
            </a:extLst>
          </p:cNvPr>
          <p:cNvSpPr/>
          <p:nvPr/>
        </p:nvSpPr>
        <p:spPr>
          <a:xfrm rot="16200000">
            <a:off x="67870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43">
            <a:extLst>
              <a:ext uri="{FF2B5EF4-FFF2-40B4-BE49-F238E27FC236}">
                <a16:creationId xmlns:a16="http://schemas.microsoft.com/office/drawing/2014/main" id="{1391473A-00F0-48FE-8742-C7FFA0279247}"/>
              </a:ext>
            </a:extLst>
          </p:cNvPr>
          <p:cNvSpPr/>
          <p:nvPr/>
        </p:nvSpPr>
        <p:spPr>
          <a:xfrm rot="16200000">
            <a:off x="2269997" y="-16039"/>
            <a:ext cx="6868891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gradFill flip="none" rotWithShape="1">
            <a:gsLst>
              <a:gs pos="25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2F7E9890-B37C-47B1-9A9A-7F7E2435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04" y="2758187"/>
            <a:ext cx="2550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pc="67" dirty="0">
                <a:ln w="11430">
                  <a:noFill/>
                </a:ln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pc="67" dirty="0">
                <a:ln w="11430">
                  <a:noFill/>
                </a:ln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CONTENT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18FB6D-9D4C-4D4B-A430-E9044A88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96" y="913692"/>
            <a:ext cx="3468315" cy="7092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1FB352F-F08B-4121-8758-985B83440FCE}"/>
              </a:ext>
            </a:extLst>
          </p:cNvPr>
          <p:cNvSpPr txBox="1"/>
          <p:nvPr/>
        </p:nvSpPr>
        <p:spPr>
          <a:xfrm>
            <a:off x="5283953" y="3743665"/>
            <a:ext cx="3115769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项目团队组织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实施计划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6259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53B11-B167-E049-AEEB-F9CC494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71408"/>
            <a:ext cx="2962275" cy="533400"/>
          </a:xfrm>
        </p:spPr>
        <p:txBody>
          <a:bodyPr/>
          <a:lstStyle/>
          <a:p>
            <a:r>
              <a:rPr lang="en" altLang="zh-CN"/>
              <a:t>1. </a:t>
            </a:r>
            <a:r>
              <a:rPr lang="zh-CN" altLang="en-US"/>
              <a:t>引言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CB287-7C0D-1944-AC4B-3A0958EF5F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78914" y="1938337"/>
            <a:ext cx="6534151" cy="29813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项目背景：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开发框架，其具有很多优点因此受到广泛的使用，它非常的灵活、轻便、安全且容易上手，很好地结合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模式进行开发，具有很强的定制性，用户可以根据自己的需求来添加相应的功能，在保持核心功能简单的同时实现功能的丰富与扩展，同时，其具有强大的插件库，可以让用户实现个性化的网站定制，开发出功能强大的网站。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FBCFA-6B41-45F3-BD43-3D739B13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5105207"/>
            <a:ext cx="2653030" cy="10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41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22BE329-55FA-4EFF-81FC-EC99738C5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43914"/>
              </p:ext>
            </p:extLst>
          </p:nvPr>
        </p:nvGraphicFramePr>
        <p:xfrm>
          <a:off x="1454149" y="2333625"/>
          <a:ext cx="6956426" cy="3409951"/>
        </p:xfrm>
        <a:graphic>
          <a:graphicData uri="http://schemas.openxmlformats.org/drawingml/2006/table">
            <a:tbl>
              <a:tblPr firstRow="1" firstCol="1" bandRow="1"/>
              <a:tblGrid>
                <a:gridCol w="1479551">
                  <a:extLst>
                    <a:ext uri="{9D8B030D-6E8A-4147-A177-3AD203B41FA5}">
                      <a16:colId xmlns:a16="http://schemas.microsoft.com/office/drawing/2014/main" val="3631703500"/>
                    </a:ext>
                  </a:extLst>
                </a:gridCol>
                <a:gridCol w="5476875">
                  <a:extLst>
                    <a:ext uri="{9D8B030D-6E8A-4147-A177-3AD203B41FA5}">
                      <a16:colId xmlns:a16="http://schemas.microsoft.com/office/drawing/2014/main" val="2095594511"/>
                    </a:ext>
                  </a:extLst>
                </a:gridCol>
              </a:tblGrid>
              <a:tr h="309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术语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缩略语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578589"/>
                  </a:ext>
                </a:extLst>
              </a:tr>
              <a:tr h="12399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应用框架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应用框架（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Web application framework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是一种开发框架，用来支持动态网站、网络应用程序及网络服务的开发，有助于减轻网页开发时共通性活动的工作负荷。例如，许多框架提供数据库访问接口、标准样板以及会话管理等，可提升代码的可再用性。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[1]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32511"/>
                  </a:ext>
                </a:extLst>
              </a:tr>
              <a:tr h="9299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是一种跨平台的计算机程序设计语言，具有面向对象和动态类型的特性。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最初被设计用于编写自动化脚本，随着版本的不断更新和语言新功能的添加，越多被用于独立的、大型项目的开发。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[2]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74089"/>
                  </a:ext>
                </a:extLst>
              </a:tr>
              <a:tr h="9299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WSGI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服务器网关接口（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 Web Server Gateway Interface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，缩写为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WSGI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）是为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语言定义的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服务器和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应用程序或框架之间的一种简单而通用的接口。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[3]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37180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A93D8F45-E961-4580-980B-D401F3F4092A}"/>
              </a:ext>
            </a:extLst>
          </p:cNvPr>
          <p:cNvSpPr txBox="1">
            <a:spLocks/>
          </p:cNvSpPr>
          <p:nvPr/>
        </p:nvSpPr>
        <p:spPr>
          <a:xfrm>
            <a:off x="361950" y="371408"/>
            <a:ext cx="29622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72000" tIns="72000" rIns="0" bIns="72000" rtlCol="0" anchor="ctr">
            <a:norm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/>
              <a:t>1. </a:t>
            </a:r>
            <a:r>
              <a:rPr lang="zh-CN" altLang="en-US"/>
              <a:t>引言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4A50AD-E0CA-4AD1-9098-E6C006C83086}"/>
              </a:ext>
            </a:extLst>
          </p:cNvPr>
          <p:cNvSpPr/>
          <p:nvPr/>
        </p:nvSpPr>
        <p:spPr>
          <a:xfrm>
            <a:off x="794997" y="1663184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宋体" panose="02010600030101010101" pitchFamily="2" charset="-122"/>
                <a:cs typeface="Times New Roman" panose="02020603050405020304" pitchFamily="18" charset="0"/>
              </a:rPr>
              <a:t>关于</a:t>
            </a:r>
            <a:r>
              <a:rPr lang="en-US" altLang="zh-CN"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>
                <a:ea typeface="宋体" panose="02010600030101010101" pitchFamily="2" charset="-122"/>
                <a:cs typeface="Times New Roman" panose="02020603050405020304" pitchFamily="18" charset="0"/>
              </a:rPr>
              <a:t>框架的专业术语与缩略语</a:t>
            </a:r>
            <a:r>
              <a:rPr lang="zh-CN" altLang="en-US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366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F3E75-1B5F-2448-A9FF-C7657E18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 </a:t>
            </a:r>
            <a:r>
              <a:rPr kumimoji="1" lang="zh-CN" altLang="en-US"/>
              <a:t>项目团队组织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C7CE67-BA91-4659-AF91-AC1556C3D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35995"/>
              </p:ext>
            </p:extLst>
          </p:nvPr>
        </p:nvGraphicFramePr>
        <p:xfrm>
          <a:off x="1019175" y="2019299"/>
          <a:ext cx="7439025" cy="3876672"/>
        </p:xfrm>
        <a:graphic>
          <a:graphicData uri="http://schemas.openxmlformats.org/drawingml/2006/table">
            <a:tbl>
              <a:tblPr firstRow="1" firstCol="1" bandRow="1"/>
              <a:tblGrid>
                <a:gridCol w="758608">
                  <a:extLst>
                    <a:ext uri="{9D8B030D-6E8A-4147-A177-3AD203B41FA5}">
                      <a16:colId xmlns:a16="http://schemas.microsoft.com/office/drawing/2014/main" val="4122934856"/>
                    </a:ext>
                  </a:extLst>
                </a:gridCol>
                <a:gridCol w="1906384">
                  <a:extLst>
                    <a:ext uri="{9D8B030D-6E8A-4147-A177-3AD203B41FA5}">
                      <a16:colId xmlns:a16="http://schemas.microsoft.com/office/drawing/2014/main" val="213054940"/>
                    </a:ext>
                  </a:extLst>
                </a:gridCol>
                <a:gridCol w="1397956">
                  <a:extLst>
                    <a:ext uri="{9D8B030D-6E8A-4147-A177-3AD203B41FA5}">
                      <a16:colId xmlns:a16="http://schemas.microsoft.com/office/drawing/2014/main" val="3038662047"/>
                    </a:ext>
                  </a:extLst>
                </a:gridCol>
                <a:gridCol w="3376077">
                  <a:extLst>
                    <a:ext uri="{9D8B030D-6E8A-4147-A177-3AD203B41FA5}">
                      <a16:colId xmlns:a16="http://schemas.microsoft.com/office/drawing/2014/main" val="1548475484"/>
                    </a:ext>
                  </a:extLst>
                </a:gridCol>
              </a:tblGrid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学号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职责</a:t>
                      </a:r>
                      <a:r>
                        <a:rPr lang="zh-CN" altLang="en-US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（待细分）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825859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SY1906122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崔昕宇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778322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SY1906418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987905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SY1906419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人事协调、文档、代码、测试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724907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SY1906422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038205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SY1906424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张利鹏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架构设计、文档、代码、测试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07305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SY1906425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张文斌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826060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SY1906610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张竹君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89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0570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 </a:t>
            </a:r>
            <a:r>
              <a:rPr kumimoji="1" lang="zh-CN" altLang="en-US"/>
              <a:t>项目概述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CFFEBD-5525-4E68-9F74-20F1F214ADED}"/>
              </a:ext>
            </a:extLst>
          </p:cNvPr>
          <p:cNvSpPr/>
          <p:nvPr/>
        </p:nvSpPr>
        <p:spPr>
          <a:xfrm>
            <a:off x="1544422" y="2219015"/>
            <a:ext cx="6514089" cy="170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需求分析：了解软件需求，编写需求规格说明书。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源码阅读：掌握项目细节，进行反向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UML</a:t>
            </a: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建模。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软件开发：构建一套深度学习模型的自动化部署系统。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软件测试：撰写测试需求分析文档，对软件进行充分测试。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3B69DAF-D824-44FA-8355-36A7A72DD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032726"/>
              </p:ext>
            </p:extLst>
          </p:nvPr>
        </p:nvGraphicFramePr>
        <p:xfrm>
          <a:off x="491223" y="4357335"/>
          <a:ext cx="2313203" cy="2262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5216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应交付成果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76D7CE3-CF5E-4FC5-8C56-A8469D74E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59320"/>
              </p:ext>
            </p:extLst>
          </p:nvPr>
        </p:nvGraphicFramePr>
        <p:xfrm>
          <a:off x="1185068" y="1885950"/>
          <a:ext cx="7235032" cy="3990978"/>
        </p:xfrm>
        <a:graphic>
          <a:graphicData uri="http://schemas.openxmlformats.org/drawingml/2006/table">
            <a:tbl>
              <a:tblPr firstRow="1" firstCol="1" bandRow="1"/>
              <a:tblGrid>
                <a:gridCol w="757999">
                  <a:extLst>
                    <a:ext uri="{9D8B030D-6E8A-4147-A177-3AD203B41FA5}">
                      <a16:colId xmlns:a16="http://schemas.microsoft.com/office/drawing/2014/main" val="3391518020"/>
                    </a:ext>
                  </a:extLst>
                </a:gridCol>
                <a:gridCol w="2793663">
                  <a:extLst>
                    <a:ext uri="{9D8B030D-6E8A-4147-A177-3AD203B41FA5}">
                      <a16:colId xmlns:a16="http://schemas.microsoft.com/office/drawing/2014/main" val="4187359176"/>
                    </a:ext>
                  </a:extLst>
                </a:gridCol>
                <a:gridCol w="1520477">
                  <a:extLst>
                    <a:ext uri="{9D8B030D-6E8A-4147-A177-3AD203B41FA5}">
                      <a16:colId xmlns:a16="http://schemas.microsoft.com/office/drawing/2014/main" val="3826298387"/>
                    </a:ext>
                  </a:extLst>
                </a:gridCol>
                <a:gridCol w="2162893">
                  <a:extLst>
                    <a:ext uri="{9D8B030D-6E8A-4147-A177-3AD203B41FA5}">
                      <a16:colId xmlns:a16="http://schemas.microsoft.com/office/drawing/2014/main" val="2693892042"/>
                    </a:ext>
                  </a:extLst>
                </a:gridCol>
              </a:tblGrid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交付时间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15161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项目计划书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2020/3/18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372199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软件需求规格说明书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918063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软件评审报告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273490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软件设计模型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094290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测试需求规格说明书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386857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软件测试分析报告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554486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软件测试评审报告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577143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项目方法总结报告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33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9648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0C265-946F-475A-846C-C590FE166822}"/>
              </a:ext>
            </a:extLst>
          </p:cNvPr>
          <p:cNvSpPr/>
          <p:nvPr/>
        </p:nvSpPr>
        <p:spPr>
          <a:xfrm>
            <a:off x="703868" y="1997886"/>
            <a:ext cx="18117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</a:pPr>
            <a:r>
              <a:rPr lang="zh-CN" altLang="zh-CN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软件开发构想</a:t>
            </a:r>
            <a:r>
              <a:rPr lang="zh-CN" altLang="en-US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b="1" kern="1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392032-F601-4323-9E73-B6E7402D6248}"/>
              </a:ext>
            </a:extLst>
          </p:cNvPr>
          <p:cNvSpPr/>
          <p:nvPr/>
        </p:nvSpPr>
        <p:spPr>
          <a:xfrm>
            <a:off x="914399" y="2740237"/>
            <a:ext cx="7477126" cy="336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高效的深度学习模型需要通过实际部署才能在生产生活中发挥作用。</a:t>
            </a:r>
            <a:endParaRPr lang="en-US" altLang="zh-CN" kern="10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常用的部署方式是将模型包装成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服务，向外界提供基于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HTTP</a:t>
            </a: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协议的接口，从而提供各类预测功能和服务。</a:t>
            </a:r>
            <a:endParaRPr lang="en-US" altLang="zh-CN" kern="10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对于算法研究人员而言，将深度学习模型部署为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服务的学习成本较高，通常需要工程开发人员协助部署，这一定程度上降低了算法研发和实际部署的效率。</a:t>
            </a:r>
            <a:endParaRPr lang="en-US" altLang="zh-CN" kern="10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本项目旨在通过自动化部署深度模型，降低算法研究人员实际部署模型的门槛，提高深度学习模型迭代研发和部署的效率。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0C265-946F-475A-846C-C590FE166822}"/>
              </a:ext>
            </a:extLst>
          </p:cNvPr>
          <p:cNvSpPr/>
          <p:nvPr/>
        </p:nvSpPr>
        <p:spPr>
          <a:xfrm>
            <a:off x="703868" y="1997886"/>
            <a:ext cx="18117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</a:pPr>
            <a:r>
              <a:rPr lang="zh-CN" altLang="zh-CN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软件开发构想</a:t>
            </a:r>
            <a:r>
              <a:rPr lang="zh-CN" altLang="en-US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b="1" kern="1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392032-F601-4323-9E73-B6E7402D6248}"/>
              </a:ext>
            </a:extLst>
          </p:cNvPr>
          <p:cNvSpPr/>
          <p:nvPr/>
        </p:nvSpPr>
        <p:spPr>
          <a:xfrm>
            <a:off x="914399" y="2740237"/>
            <a:ext cx="7477126" cy="295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考虑到语言和部署效率的因素，项目将采用基于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语言的轻量级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和容器技术作为实际的模型部署工具，同时构建一套自动化部署系统供用户使用。</a:t>
            </a:r>
            <a:endParaRPr lang="en-US" altLang="zh-CN" kern="10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包括了前端交互页面，后端系统和数据库三部分，用户上传模型文件并通过界面操作即可完成模型的部署，无需使用者具备</a:t>
            </a:r>
            <a:r>
              <a:rPr lang="en-US" altLang="zh-CN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开发和部署的相关知识和经验。</a:t>
            </a:r>
            <a:endParaRPr lang="en-US" altLang="zh-CN" kern="10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本系统将为算法研究人员提供高效可扩展的深度学习模型部署服务。</a:t>
            </a:r>
            <a:endParaRPr lang="zh-CN" altLang="zh-CN" kern="10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18146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</TotalTime>
  <Words>1002</Words>
  <Application>Microsoft Office PowerPoint</Application>
  <PresentationFormat>全屏显示(4:3)</PresentationFormat>
  <Paragraphs>160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黑体</vt:lpstr>
      <vt:lpstr>宋体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1. 引言</vt:lpstr>
      <vt:lpstr>PowerPoint 演示文稿</vt:lpstr>
      <vt:lpstr>2. 项目团队组织</vt:lpstr>
      <vt:lpstr>3. 项目概述</vt:lpstr>
      <vt:lpstr>3. 应交付成果</vt:lpstr>
      <vt:lpstr>4. 实施计划</vt:lpstr>
      <vt:lpstr>4. 实施计划</vt:lpstr>
      <vt:lpstr>4. 实施计划</vt:lpstr>
      <vt:lpstr>4. 实施计划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N L</cp:lastModifiedBy>
  <cp:revision>99</cp:revision>
  <dcterms:created xsi:type="dcterms:W3CDTF">2020-03-08T07:42:51Z</dcterms:created>
  <dcterms:modified xsi:type="dcterms:W3CDTF">2020-03-20T06:09:26Z</dcterms:modified>
</cp:coreProperties>
</file>